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60"/>
  </p:notesMasterIdLst>
  <p:sldIdLst>
    <p:sldId id="256" r:id="rId12"/>
    <p:sldId id="556" r:id="rId13"/>
    <p:sldId id="609" r:id="rId14"/>
    <p:sldId id="610" r:id="rId15"/>
    <p:sldId id="611" r:id="rId16"/>
    <p:sldId id="612" r:id="rId17"/>
    <p:sldId id="613" r:id="rId18"/>
    <p:sldId id="660" r:id="rId19"/>
    <p:sldId id="661" r:id="rId20"/>
    <p:sldId id="614" r:id="rId21"/>
    <p:sldId id="645" r:id="rId22"/>
    <p:sldId id="649" r:id="rId23"/>
    <p:sldId id="647" r:id="rId24"/>
    <p:sldId id="662" r:id="rId25"/>
    <p:sldId id="663" r:id="rId26"/>
    <p:sldId id="648" r:id="rId27"/>
    <p:sldId id="664" r:id="rId28"/>
    <p:sldId id="668" r:id="rId29"/>
    <p:sldId id="679" r:id="rId30"/>
    <p:sldId id="680" r:id="rId31"/>
    <p:sldId id="619" r:id="rId32"/>
    <p:sldId id="624" r:id="rId33"/>
    <p:sldId id="620" r:id="rId34"/>
    <p:sldId id="621" r:id="rId35"/>
    <p:sldId id="622" r:id="rId36"/>
    <p:sldId id="623" r:id="rId37"/>
    <p:sldId id="625" r:id="rId38"/>
    <p:sldId id="674" r:id="rId39"/>
    <p:sldId id="626" r:id="rId40"/>
    <p:sldId id="675" r:id="rId41"/>
    <p:sldId id="676" r:id="rId42"/>
    <p:sldId id="629" r:id="rId43"/>
    <p:sldId id="630" r:id="rId44"/>
    <p:sldId id="652" r:id="rId45"/>
    <p:sldId id="631" r:id="rId46"/>
    <p:sldId id="670" r:id="rId47"/>
    <p:sldId id="671" r:id="rId48"/>
    <p:sldId id="672" r:id="rId49"/>
    <p:sldId id="632" r:id="rId50"/>
    <p:sldId id="633" r:id="rId51"/>
    <p:sldId id="673" r:id="rId52"/>
    <p:sldId id="688" r:id="rId53"/>
    <p:sldId id="665" r:id="rId54"/>
    <p:sldId id="653" r:id="rId55"/>
    <p:sldId id="666" r:id="rId56"/>
    <p:sldId id="667" r:id="rId57"/>
    <p:sldId id="669" r:id="rId58"/>
    <p:sldId id="454" r:id="rId5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9"/>
            <p14:sldId id="610"/>
            <p14:sldId id="611"/>
            <p14:sldId id="612"/>
            <p14:sldId id="613"/>
            <p14:sldId id="660"/>
            <p14:sldId id="661"/>
            <p14:sldId id="614"/>
            <p14:sldId id="645"/>
            <p14:sldId id="649"/>
            <p14:sldId id="647"/>
            <p14:sldId id="662"/>
            <p14:sldId id="663"/>
            <p14:sldId id="648"/>
            <p14:sldId id="664"/>
            <p14:sldId id="668"/>
            <p14:sldId id="679"/>
            <p14:sldId id="680"/>
            <p14:sldId id="619"/>
            <p14:sldId id="624"/>
            <p14:sldId id="620"/>
            <p14:sldId id="621"/>
            <p14:sldId id="622"/>
            <p14:sldId id="623"/>
            <p14:sldId id="625"/>
            <p14:sldId id="674"/>
            <p14:sldId id="626"/>
            <p14:sldId id="675"/>
            <p14:sldId id="676"/>
            <p14:sldId id="629"/>
            <p14:sldId id="630"/>
            <p14:sldId id="652"/>
            <p14:sldId id="631"/>
            <p14:sldId id="670"/>
            <p14:sldId id="671"/>
            <p14:sldId id="672"/>
            <p14:sldId id="632"/>
            <p14:sldId id="633"/>
            <p14:sldId id="673"/>
            <p14:sldId id="688"/>
            <p14:sldId id="665"/>
            <p14:sldId id="653"/>
            <p14:sldId id="666"/>
            <p14:sldId id="667"/>
            <p14:sldId id="669"/>
          </p14:sldIdLst>
        </p14:section>
        <p14:section name="Exit" id="{26D33BE0-B19C-465D-8801-1598009CC099}">
          <p14:sldIdLst>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12" autoAdjust="0"/>
  </p:normalViewPr>
  <p:slideViewPr>
    <p:cSldViewPr snapToGrid="0">
      <p:cViewPr varScale="1">
        <p:scale>
          <a:sx n="98" d="100"/>
          <a:sy n="98" d="100"/>
        </p:scale>
        <p:origin x="1074" y="11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10/16/2016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VMs just discussed are single instance VMs. You need to perform Installation and configuration in each VM you provision, making scaling up and down a manual process. VM Scale Sets are a group of identical VMs based on the same image that can be scaled based on a set of rules. This is comparable to the way Cloud Service Web Roles and Worker Roles work, but with some key difference.</a:t>
            </a:r>
          </a:p>
          <a:p>
            <a:pPr marL="228600" indent="-228600">
              <a:buFont typeface="Arial" panose="020B0604020202020204" pitchFamily="34" charset="0"/>
              <a:buAutoNum type="arabicPeriod"/>
            </a:pPr>
            <a:r>
              <a:rPr lang="en-US" baseline="0" dirty="0"/>
              <a:t>VM Scale Sets support both Windows and Linux.</a:t>
            </a:r>
          </a:p>
          <a:p>
            <a:pPr marL="228600" indent="-228600">
              <a:buFont typeface="Arial" panose="020B0604020202020204" pitchFamily="34" charset="0"/>
              <a:buAutoNum type="arabicPeriod"/>
            </a:pPr>
            <a:r>
              <a:rPr lang="en-US" baseline="0" dirty="0"/>
              <a:t>You can make use of persistent disks to store data on the VM, although auto scaling implies stateless environments.</a:t>
            </a:r>
          </a:p>
          <a:p>
            <a:pPr marL="228600" indent="-228600">
              <a:buFont typeface="Arial" panose="020B0604020202020204" pitchFamily="34" charset="0"/>
              <a:buAutoNum type="arabicPeriod"/>
            </a:pPr>
            <a:r>
              <a:rPr lang="en-US" baseline="0" dirty="0"/>
              <a:t>VMs are based on images and updates must be done in the image or with automation.</a:t>
            </a:r>
          </a:p>
          <a:p>
            <a:pPr marL="228600" indent="-228600">
              <a:buFont typeface="Arial" panose="020B0604020202020204" pitchFamily="34" charset="0"/>
              <a:buAutoNum type="arabicPeriod"/>
            </a:pPr>
            <a:endParaRPr lang="en-US" baseline="0" dirty="0"/>
          </a:p>
          <a:p>
            <a:pPr marL="0" indent="0">
              <a:buFont typeface="Arial" panose="020B0604020202020204" pitchFamily="34" charset="0"/>
              <a:buNone/>
            </a:pPr>
            <a:r>
              <a:rPr lang="en-US" baseline="0" dirty="0"/>
              <a:t>VM Scale Sets are ideal for clusters such as a farm of webservers, because the Scale Set automatically scales up and down as the load changes.</a:t>
            </a:r>
          </a:p>
          <a:p>
            <a:endParaRPr lang="en-US" dirty="0"/>
          </a:p>
        </p:txBody>
      </p:sp>
      <p:sp>
        <p:nvSpPr>
          <p:cNvPr id="4" name="Slide Number Placeholder 3"/>
          <p:cNvSpPr>
            <a:spLocks noGrp="1"/>
          </p:cNvSpPr>
          <p:nvPr>
            <p:ph type="sldNum" sz="quarter" idx="10"/>
          </p:nvPr>
        </p:nvSpPr>
        <p:spPr/>
        <p:txBody>
          <a:bodyPr/>
          <a:lstStyle/>
          <a:p>
            <a:fld id="{9775AD18-5B56-4775-A2E4-ECEF0ABB851C}" type="slidenum">
              <a:rPr lang="en-US" smtClean="0"/>
              <a:t>20</a:t>
            </a:fld>
            <a:endParaRPr lang="en-US"/>
          </a:p>
        </p:txBody>
      </p:sp>
    </p:spTree>
    <p:extLst>
      <p:ext uri="{BB962C8B-B14F-4D97-AF65-F5344CB8AC3E}">
        <p14:creationId xmlns:p14="http://schemas.microsoft.com/office/powerpoint/2010/main" val="21431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a:t>
            </a:r>
            <a:r>
              <a:rPr lang="en-US" altLang="zh-CN" dirty="0"/>
              <a:t>Provisioning VM</a:t>
            </a:r>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 Windows Server 2012 is already provisioned.</a:t>
            </a:r>
          </a:p>
          <a:p>
            <a:endParaRPr lang="en-US" altLang="zh-CN" dirty="0"/>
          </a:p>
          <a:p>
            <a:r>
              <a:rPr lang="en-US" altLang="zh-CN" b="1" dirty="0"/>
              <a:t>Steps:</a:t>
            </a:r>
          </a:p>
          <a:p>
            <a:pPr marL="228600" indent="-228600">
              <a:buFont typeface="+mj-lt"/>
              <a:buAutoNum type="arabicPeriod"/>
            </a:pPr>
            <a:r>
              <a:rPr lang="en-US" dirty="0"/>
              <a:t>Open</a:t>
            </a:r>
            <a:r>
              <a:rPr lang="en-US" baseline="0" dirty="0"/>
              <a:t> Ibiza portal and click the </a:t>
            </a:r>
            <a:r>
              <a:rPr lang="en-US" b="1" baseline="0" dirty="0"/>
              <a:t>NEW</a:t>
            </a:r>
            <a:r>
              <a:rPr lang="en-US" baseline="0" dirty="0"/>
              <a:t> button at the lower-left corner.</a:t>
            </a:r>
          </a:p>
          <a:p>
            <a:pPr marL="228600" indent="-228600">
              <a:buFont typeface="+mj-lt"/>
              <a:buAutoNum type="arabicPeriod"/>
            </a:pPr>
            <a:r>
              <a:rPr lang="en-US" baseline="0" dirty="0"/>
              <a:t>Show the short list of resources. Explain that I can directly create popular resources here such as a Windows Server 2012.</a:t>
            </a:r>
          </a:p>
          <a:p>
            <a:pPr marL="228600" indent="-228600">
              <a:buFont typeface="+mj-lt"/>
              <a:buAutoNum type="arabicPeriod"/>
            </a:pPr>
            <a:r>
              <a:rPr lang="en-US" baseline="0" dirty="0"/>
              <a:t>Click on the </a:t>
            </a:r>
            <a:r>
              <a:rPr lang="en-US" b="1" baseline="0" dirty="0"/>
              <a:t>Everything</a:t>
            </a:r>
            <a:r>
              <a:rPr lang="en-US" baseline="0" dirty="0"/>
              <a:t> link.</a:t>
            </a:r>
          </a:p>
          <a:p>
            <a:pPr marL="228600" indent="-228600">
              <a:buFont typeface="+mj-lt"/>
              <a:buAutoNum type="arabicPeriod"/>
            </a:pPr>
            <a:r>
              <a:rPr lang="en-US" baseline="0" dirty="0"/>
              <a:t>In </a:t>
            </a:r>
            <a:r>
              <a:rPr lang="en-US" b="1" baseline="0" dirty="0"/>
              <a:t>Gallery</a:t>
            </a:r>
            <a:r>
              <a:rPr lang="en-US" baseline="0" dirty="0"/>
              <a:t> blade, open the </a:t>
            </a:r>
            <a:r>
              <a:rPr lang="en-US" b="1" baseline="0" dirty="0"/>
              <a:t>Virtual machines </a:t>
            </a:r>
            <a:r>
              <a:rPr lang="en-US" baseline="0" dirty="0"/>
              <a:t>category.</a:t>
            </a:r>
          </a:p>
          <a:p>
            <a:pPr marL="228600" indent="-228600">
              <a:buFont typeface="+mj-lt"/>
              <a:buAutoNum type="arabicPeriod"/>
            </a:pPr>
            <a:r>
              <a:rPr lang="en-US" baseline="0" dirty="0"/>
              <a:t>Scroll down the view and show images of different types (refer back to slide 9).</a:t>
            </a:r>
          </a:p>
          <a:p>
            <a:pPr marL="228600" indent="-228600">
              <a:buFont typeface="+mj-lt"/>
              <a:buAutoNum type="arabicPeriod"/>
            </a:pPr>
            <a:r>
              <a:rPr lang="en-US" baseline="0" dirty="0"/>
              <a:t>Click on </a:t>
            </a:r>
            <a:r>
              <a:rPr lang="en-US" b="1" baseline="0" dirty="0"/>
              <a:t>Windows Server 2012 R2</a:t>
            </a:r>
            <a:r>
              <a:rPr lang="en-US" baseline="0" dirty="0"/>
              <a:t>, and then click the </a:t>
            </a:r>
            <a:r>
              <a:rPr lang="en-US" b="1" baseline="0" dirty="0"/>
              <a:t>Create</a:t>
            </a:r>
            <a:r>
              <a:rPr lang="en-US" baseline="0" dirty="0"/>
              <a:t> button in the overview blade. For non-Microsoft focused audience, consider to pick a Linux image instead.</a:t>
            </a:r>
          </a:p>
          <a:p>
            <a:pPr marL="228600" indent="-228600">
              <a:buFont typeface="+mj-lt"/>
              <a:buAutoNum type="arabicPeriod"/>
            </a:pPr>
            <a:r>
              <a:rPr lang="en-US" baseline="0" dirty="0"/>
              <a:t>Fill in the </a:t>
            </a:r>
            <a:r>
              <a:rPr lang="en-US" b="1" i="1" baseline="0" dirty="0"/>
              <a:t>Create VM </a:t>
            </a:r>
            <a:r>
              <a:rPr lang="en-US" baseline="0" dirty="0"/>
              <a:t>form and click on the </a:t>
            </a:r>
            <a:r>
              <a:rPr lang="en-US" b="1" baseline="0" dirty="0"/>
              <a:t>Create</a:t>
            </a:r>
            <a:r>
              <a:rPr lang="en-US" baseline="0" dirty="0"/>
              <a:t> button to provision the VM. Explain this will take a few minutes.</a:t>
            </a:r>
          </a:p>
          <a:p>
            <a:pPr marL="228600" indent="-228600">
              <a:buFont typeface="+mj-lt"/>
              <a:buAutoNum type="arabicPeriod" startAt="8"/>
            </a:pPr>
            <a:r>
              <a:rPr lang="en-US" dirty="0"/>
              <a:t>Open the already provisioned VM.</a:t>
            </a:r>
          </a:p>
          <a:p>
            <a:pPr marL="228600" indent="-228600">
              <a:buFont typeface="+mj-lt"/>
              <a:buAutoNum type="arabicPeriod" startAt="8"/>
            </a:pPr>
            <a:r>
              <a:rPr lang="en-US" dirty="0"/>
              <a:t>Scroll</a:t>
            </a:r>
            <a:r>
              <a:rPr lang="en-US" baseline="0" dirty="0"/>
              <a:t> down the blade to show various of information available on the blade.</a:t>
            </a:r>
          </a:p>
          <a:p>
            <a:pPr marL="228600" indent="-228600">
              <a:buFont typeface="+mj-lt"/>
              <a:buAutoNum type="arabicPeriod" startAt="8"/>
            </a:pPr>
            <a:r>
              <a:rPr lang="en-US" baseline="0" dirty="0"/>
              <a:t>Click on the </a:t>
            </a:r>
            <a:r>
              <a:rPr lang="en-US" b="1" baseline="0" dirty="0"/>
              <a:t>Extensions</a:t>
            </a:r>
            <a:r>
              <a:rPr lang="en-US" baseline="0" dirty="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a:t>On the </a:t>
            </a:r>
            <a:r>
              <a:rPr lang="en-US" b="1" i="1" baseline="0" dirty="0"/>
              <a:t>Extensions</a:t>
            </a:r>
            <a:r>
              <a:rPr lang="en-US" baseline="0" dirty="0"/>
              <a:t> blade, click on the </a:t>
            </a:r>
            <a:r>
              <a:rPr lang="en-US" b="1" baseline="0" dirty="0"/>
              <a:t>ADD</a:t>
            </a:r>
            <a:r>
              <a:rPr lang="en-US" baseline="0" dirty="0"/>
              <a:t> icon to bring up the extension list. Introduce that VM extensions are </a:t>
            </a:r>
            <a:r>
              <a:rPr lang="en-US" sz="1200" dirty="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a:t>Switch to slides to continue with VM extension introduction. </a:t>
            </a:r>
          </a:p>
          <a:p>
            <a:pPr marL="228600" indent="-228600">
              <a:buFont typeface="+mj-lt"/>
              <a:buAutoNum type="arabicPeriod" startAt="8"/>
            </a:pPr>
            <a:endParaRPr lang="en-US" baseline="0" dirty="0"/>
          </a:p>
          <a:p>
            <a:pPr marL="228600" indent="-228600">
              <a:buFont typeface="+mj-lt"/>
              <a:buAutoNum type="arabicPeriod" startAt="8"/>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 the</a:t>
            </a:r>
            <a:r>
              <a:rPr lang="en-US" baseline="0" dirty="0"/>
              <a:t> benefits of image mobility </a:t>
            </a:r>
          </a:p>
          <a:p>
            <a:endParaRPr lang="en-US" baseline="0" dirty="0"/>
          </a:p>
          <a:p>
            <a:r>
              <a:rPr lang="en-US" b="1" baseline="0" dirty="0"/>
              <a:t>Notes:</a:t>
            </a:r>
            <a:endParaRPr lang="en-US" b="1" dirty="0"/>
          </a:p>
          <a:p>
            <a:r>
              <a:rPr lang="en-US" dirty="0"/>
              <a:t>One of the key benefits of IaaS is flexibility and control. The</a:t>
            </a:r>
            <a:r>
              <a:rPr lang="en-US" baseline="0" dirty="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VM extensions.</a:t>
            </a:r>
            <a:endParaRPr lang="en-US" baseline="0" dirty="0"/>
          </a:p>
          <a:p>
            <a:endParaRPr lang="en-US" baseline="0" dirty="0"/>
          </a:p>
          <a:p>
            <a:r>
              <a:rPr lang="en-US" b="1" baseline="0" dirty="0"/>
              <a:t>Speaker Notes:</a:t>
            </a:r>
            <a:endParaRPr lang="en-US" b="1" dirty="0"/>
          </a:p>
          <a:p>
            <a:pPr marL="228600" indent="-228600">
              <a:buFont typeface="Arial" panose="020B0604020202020204" pitchFamily="34" charset="0"/>
              <a:buChar char="•"/>
            </a:pPr>
            <a:r>
              <a:rPr lang="en-US" dirty="0"/>
              <a:t>No matter how big the image gallery is, your projects may have specific needs that can’t be satisfied</a:t>
            </a:r>
            <a:r>
              <a:rPr lang="en-US" baseline="0" dirty="0"/>
              <a:t> by standard images.</a:t>
            </a:r>
          </a:p>
          <a:p>
            <a:pPr marL="228600" indent="-228600">
              <a:buFont typeface="Arial" panose="020B0604020202020204" pitchFamily="34" charset="0"/>
              <a:buChar char="•"/>
            </a:pPr>
            <a:r>
              <a:rPr lang="en-US" baseline="0" dirty="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a:t>Point out some of existing extensions:</a:t>
            </a:r>
          </a:p>
          <a:p>
            <a:pPr marL="685800" lvl="1" indent="-228600">
              <a:buFont typeface="Arial" panose="020B0604020202020204" pitchFamily="34" charset="0"/>
              <a:buChar char="•"/>
            </a:pPr>
            <a:r>
              <a:rPr lang="en-US" baseline="0" dirty="0"/>
              <a:t>Custom Script Extension, which allows you to download and execute PowerShell scripts.</a:t>
            </a:r>
          </a:p>
          <a:p>
            <a:pPr marL="685800" lvl="1" indent="-228600">
              <a:buFont typeface="Arial" panose="020B0604020202020204" pitchFamily="34" charset="0"/>
              <a:buChar char="•"/>
            </a:pPr>
            <a:r>
              <a:rPr lang="en-US" baseline="0" dirty="0"/>
              <a:t>Chef Extension and Puppet Extension for automated management at scale.</a:t>
            </a:r>
          </a:p>
          <a:p>
            <a:pPr marL="685800" lvl="1" indent="-228600">
              <a:buFont typeface="Arial" panose="020B0604020202020204" pitchFamily="34" charset="0"/>
              <a:buChar char="•"/>
            </a:pPr>
            <a:r>
              <a:rPr lang="en-US" baseline="0" dirty="0"/>
              <a:t>Symantec Endpoint Protection etc. for protection.</a:t>
            </a:r>
          </a:p>
          <a:p>
            <a:pPr marL="685800" lvl="1" indent="-228600">
              <a:buFont typeface="Arial" panose="020B0604020202020204" pitchFamily="34" charset="0"/>
              <a:buChar char="•"/>
            </a:pPr>
            <a:r>
              <a:rPr lang="en-US" baseline="0" dirty="0" err="1"/>
              <a:t>Docker</a:t>
            </a:r>
            <a:r>
              <a:rPr lang="en-US" baseline="0" dirty="0"/>
              <a:t> (Linux only).</a:t>
            </a:r>
          </a:p>
          <a:p>
            <a:pPr marL="685800" lvl="1" indent="-228600">
              <a:buFont typeface="Arial" panose="020B0604020202020204" pitchFamily="34" charset="0"/>
              <a:buChar char="•"/>
            </a:pPr>
            <a:r>
              <a:rPr lang="en-US" baseline="0" dirty="0"/>
              <a:t>Visual Studio Remote Debugger.</a:t>
            </a:r>
          </a:p>
          <a:p>
            <a:pPr marL="228600" indent="-22860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a:t>
            </a:r>
            <a:r>
              <a:rPr lang="en-US" dirty="0"/>
              <a:t> VM</a:t>
            </a:r>
            <a:r>
              <a:rPr lang="en-US" baseline="0" dirty="0"/>
              <a:t> Extension</a:t>
            </a:r>
            <a:endParaRPr lang="en-US" altLang="zh-CN" dirty="0"/>
          </a:p>
          <a:p>
            <a:endParaRPr lang="en-US" altLang="zh-CN" dirty="0"/>
          </a:p>
          <a:p>
            <a:r>
              <a:rPr lang="en-US" altLang="zh-CN" b="1" dirty="0"/>
              <a:t>Prerequisites:</a:t>
            </a:r>
            <a:r>
              <a:rPr lang="en-US" altLang="zh-CN" b="1" baseline="0" dirty="0"/>
              <a:t> </a:t>
            </a:r>
            <a:endParaRPr lang="en-US" altLang="zh-CN" baseline="0" dirty="0"/>
          </a:p>
          <a:p>
            <a:pPr marL="171450" indent="-171450">
              <a:buFont typeface="Arial" panose="020B0604020202020204" pitchFamily="34" charset="0"/>
              <a:buChar char="•"/>
            </a:pPr>
            <a:r>
              <a:rPr lang="en-US" altLang="zh-CN" baseline="0" dirty="0"/>
              <a:t>Azure PowerShell v0.8 or higher has been installed and configured.</a:t>
            </a:r>
          </a:p>
          <a:p>
            <a:pPr marL="171450" indent="-171450">
              <a:buFont typeface="Arial" panose="020B0604020202020204" pitchFamily="34" charset="0"/>
              <a:buChar char="•"/>
            </a:pPr>
            <a:r>
              <a:rPr lang="en-US" altLang="zh-CN" baseline="0" dirty="0"/>
              <a:t>Desired Azure subscription has already been selected. </a:t>
            </a:r>
          </a:p>
          <a:p>
            <a:pPr marL="171450" indent="-171450">
              <a:buFont typeface="Arial" panose="020B0604020202020204" pitchFamily="34" charset="0"/>
              <a:buChar char="•"/>
            </a:pPr>
            <a:r>
              <a:rPr lang="en-US" altLang="zh-CN" baseline="0" dirty="0"/>
              <a:t>A storage account has been provisioned under the same Azure subscription.</a:t>
            </a:r>
          </a:p>
          <a:p>
            <a:pPr marL="171450" indent="-171450">
              <a:buFont typeface="Arial" panose="020B0604020202020204" pitchFamily="34" charset="0"/>
              <a:buChar char="•"/>
            </a:pPr>
            <a:r>
              <a:rPr lang="en-US" altLang="zh-CN" baseline="0" dirty="0"/>
              <a:t>A </a:t>
            </a:r>
            <a:r>
              <a:rPr lang="en-US" altLang="zh-CN" b="1" baseline="0" dirty="0"/>
              <a:t>scripts </a:t>
            </a:r>
            <a:r>
              <a:rPr lang="en-US" altLang="zh-CN" b="0" baseline="0" dirty="0"/>
              <a:t>container has been created under the storage account with public read access.</a:t>
            </a:r>
          </a:p>
          <a:p>
            <a:pPr marL="171450" indent="-171450">
              <a:buFont typeface="Arial" panose="020B0604020202020204" pitchFamily="34" charset="0"/>
              <a:buChar char="•"/>
            </a:pPr>
            <a:r>
              <a:rPr lang="en-US" altLang="zh-CN" b="0" baseline="0" dirty="0"/>
              <a:t>A </a:t>
            </a:r>
            <a:r>
              <a:rPr lang="en-US" altLang="zh-CN" b="1" baseline="0" dirty="0"/>
              <a:t>helloworld.ps1</a:t>
            </a:r>
            <a:r>
              <a:rPr lang="en-US" altLang="zh-CN" b="0" baseline="0" dirty="0"/>
              <a:t> PowerShell script has been uploaded to the container. The content of the script is a single line: </a:t>
            </a:r>
            <a:r>
              <a:rPr lang="en-US" altLang="zh-CN" b="1" baseline="0" dirty="0"/>
              <a:t>write-output “Hello World!”</a:t>
            </a:r>
          </a:p>
          <a:p>
            <a:pPr marL="171450" indent="-171450">
              <a:buFont typeface="Arial" panose="020B0604020202020204" pitchFamily="34" charset="0"/>
              <a:buChar char="•"/>
            </a:pPr>
            <a:r>
              <a:rPr lang="en-US" altLang="zh-CN" baseline="0" dirty="0"/>
              <a:t>PowerShell environment has been set with large font for easy reading.</a:t>
            </a:r>
          </a:p>
          <a:p>
            <a:pPr marL="171450" indent="-171450">
              <a:buFont typeface="Arial" panose="020B0604020202020204" pitchFamily="34" charset="0"/>
              <a:buChar char="•"/>
            </a:pPr>
            <a:r>
              <a:rPr lang="en-US" altLang="zh-CN" baseline="0" dirty="0"/>
              <a:t>A Windows Server 2012 VM has been provisioned.</a:t>
            </a:r>
          </a:p>
          <a:p>
            <a:pPr marL="0" indent="0">
              <a:buFont typeface="Arial" panose="020B0604020202020204" pitchFamily="34" charset="0"/>
              <a:buNone/>
            </a:pPr>
            <a:endParaRPr lang="en-US" altLang="zh-CN" dirty="0"/>
          </a:p>
          <a:p>
            <a:r>
              <a:rPr lang="en-US" altLang="zh-CN" b="1" dirty="0"/>
              <a:t>Steps:</a:t>
            </a:r>
          </a:p>
          <a:p>
            <a:pPr marL="228600" indent="-228600">
              <a:buFont typeface="+mj-lt"/>
              <a:buAutoNum type="arabicPeriod"/>
            </a:pPr>
            <a:r>
              <a:rPr lang="en-US" altLang="zh-CN" b="0" dirty="0"/>
              <a:t>In</a:t>
            </a:r>
            <a:r>
              <a:rPr lang="en-US" altLang="zh-CN" b="0" baseline="0" dirty="0"/>
              <a:t> Azure PowerShell, issue command: </a:t>
            </a:r>
            <a:r>
              <a:rPr lang="en-US" altLang="zh-CN" b="1" baseline="0" dirty="0">
                <a:latin typeface="Courier New" panose="02070309020205020404" pitchFamily="49" charset="0"/>
                <a:cs typeface="Courier New" panose="02070309020205020404" pitchFamily="49" charset="0"/>
              </a:rPr>
              <a:t>Get-</a:t>
            </a:r>
            <a:r>
              <a:rPr lang="en-US" altLang="zh-CN" b="1" baseline="0" dirty="0" err="1">
                <a:latin typeface="Courier New" panose="02070309020205020404" pitchFamily="49" charset="0"/>
                <a:cs typeface="Courier New" panose="02070309020205020404" pitchFamily="49" charset="0"/>
              </a:rPr>
              <a:t>AzureVMAvailableExtension</a:t>
            </a:r>
            <a:r>
              <a:rPr lang="en-US" altLang="zh-CN" b="1" baseline="0" dirty="0">
                <a:latin typeface="Courier New" panose="02070309020205020404" pitchFamily="49" charset="0"/>
                <a:cs typeface="Courier New" panose="02070309020205020404" pitchFamily="49" charset="0"/>
              </a:rPr>
              <a:t> | Format-Table -Property </a:t>
            </a:r>
            <a:r>
              <a:rPr lang="en-US" altLang="zh-CN" b="1" baseline="0" dirty="0" err="1">
                <a:latin typeface="Courier New" panose="02070309020205020404" pitchFamily="49" charset="0"/>
                <a:cs typeface="Courier New" panose="02070309020205020404" pitchFamily="49" charset="0"/>
              </a:rPr>
              <a:t>ExtensionName</a:t>
            </a:r>
            <a:r>
              <a:rPr lang="en-US" altLang="zh-CN" b="1" baseline="0" dirty="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a:t>The above </a:t>
            </a:r>
            <a:r>
              <a:rPr lang="en-US" altLang="zh-CN" b="0" baseline="0" dirty="0" err="1"/>
              <a:t>cmdlet</a:t>
            </a:r>
            <a:r>
              <a:rPr lang="en-US" altLang="zh-CN" b="0" baseline="0" dirty="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a:t>Issue the following </a:t>
            </a:r>
            <a:r>
              <a:rPr lang="en-US" altLang="zh-CN" b="0" baseline="0" dirty="0" err="1"/>
              <a:t>cmdlets</a:t>
            </a:r>
            <a:r>
              <a:rPr lang="en-US" altLang="zh-CN" b="0" baseline="0" dirty="0"/>
              <a:t> to get a reference to the virtual machine instance:</a:t>
            </a:r>
          </a:p>
          <a:p>
            <a:pPr marL="0" indent="0">
              <a:buFont typeface="+mj-lt"/>
              <a:buNone/>
            </a:pPr>
            <a:r>
              <a:rPr lang="en-US" altLang="zh-CN" b="1" baseline="0" dirty="0"/>
              <a:t>      $</a:t>
            </a:r>
            <a:r>
              <a:rPr lang="en-US" altLang="zh-CN" b="1" baseline="0" dirty="0" err="1"/>
              <a:t>serviceName</a:t>
            </a:r>
            <a:r>
              <a:rPr lang="en-US" altLang="zh-CN" b="1" baseline="0" dirty="0"/>
              <a:t> = “[cloud service that hosts the VM]”</a:t>
            </a:r>
          </a:p>
          <a:p>
            <a:pPr marL="0" indent="0">
              <a:buFont typeface="+mj-lt"/>
              <a:buNone/>
            </a:pPr>
            <a:r>
              <a:rPr lang="en-US" altLang="zh-CN" b="1" baseline="0" dirty="0"/>
              <a:t>      $</a:t>
            </a:r>
            <a:r>
              <a:rPr lang="en-US" altLang="zh-CN" b="1" baseline="0" dirty="0" err="1"/>
              <a:t>vmName</a:t>
            </a:r>
            <a:r>
              <a:rPr lang="en-US" altLang="zh-CN" b="1" baseline="0" dirty="0"/>
              <a:t> = “[name of the VM]”</a:t>
            </a:r>
          </a:p>
          <a:p>
            <a:pPr marL="0" indent="0">
              <a:buFont typeface="+mj-lt"/>
              <a:buNone/>
            </a:pPr>
            <a:r>
              <a:rPr lang="en-US" altLang="zh-CN" b="1" baseline="0" dirty="0"/>
              <a:t>      $</a:t>
            </a:r>
            <a:r>
              <a:rPr lang="en-US" altLang="zh-CN" b="1" baseline="0" dirty="0" err="1"/>
              <a:t>vm</a:t>
            </a:r>
            <a:r>
              <a:rPr lang="en-US" altLang="zh-CN" b="1" baseline="0" dirty="0"/>
              <a:t>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228600" indent="-228600">
              <a:buFont typeface="+mj-lt"/>
              <a:buAutoNum type="arabicPeriod" startAt="4"/>
            </a:pPr>
            <a:r>
              <a:rPr lang="en-US" altLang="zh-CN" b="0" baseline="0" dirty="0"/>
              <a:t>Next, issue command </a:t>
            </a:r>
            <a:r>
              <a:rPr lang="en-US" altLang="zh-CN" b="1" baseline="0" dirty="0"/>
              <a:t>Get-</a:t>
            </a:r>
            <a:r>
              <a:rPr lang="en-US" altLang="zh-CN" b="1" baseline="0" dirty="0" err="1"/>
              <a:t>AzureVMExtension</a:t>
            </a:r>
            <a:r>
              <a:rPr lang="en-US" altLang="zh-CN" b="1" baseline="0" dirty="0"/>
              <a:t> –VM $</a:t>
            </a:r>
            <a:r>
              <a:rPr lang="en-US" altLang="zh-CN" b="1" baseline="0" dirty="0" err="1"/>
              <a:t>vm</a:t>
            </a:r>
            <a:r>
              <a:rPr lang="en-US" altLang="zh-CN" b="0" baseline="0" dirty="0"/>
              <a:t>. This lists VM extensions that are currently installed on the VM.</a:t>
            </a:r>
          </a:p>
          <a:p>
            <a:pPr marL="228600" indent="-228600">
              <a:buFont typeface="+mj-lt"/>
              <a:buAutoNum type="arabicPeriod" startAt="4"/>
            </a:pPr>
            <a:r>
              <a:rPr lang="en-US" altLang="zh-CN" b="0" baseline="0" dirty="0"/>
              <a:t>Use the following </a:t>
            </a:r>
            <a:r>
              <a:rPr lang="en-US" altLang="zh-CN" b="0" baseline="0" dirty="0" err="1"/>
              <a:t>cmdlet</a:t>
            </a:r>
            <a:r>
              <a:rPr lang="en-US" altLang="zh-CN" b="0" baseline="0" dirty="0"/>
              <a:t> to enable Custom Script Extension, and instruct it to download and execute the helloworld.ps1 (this takes about 20-30 seconds):</a:t>
            </a:r>
          </a:p>
          <a:p>
            <a:pPr marL="0" indent="0">
              <a:buFont typeface="+mj-lt"/>
              <a:buNone/>
            </a:pPr>
            <a:r>
              <a:rPr lang="en-US" altLang="zh-CN" b="1" baseline="0" dirty="0"/>
              <a:t>Set-</a:t>
            </a:r>
            <a:r>
              <a:rPr lang="en-US" altLang="zh-CN" b="1" baseline="0" dirty="0" err="1"/>
              <a:t>AzureVMCustomScriptExtension</a:t>
            </a:r>
            <a:r>
              <a:rPr lang="en-US" altLang="zh-CN" b="1" baseline="0" dirty="0"/>
              <a:t> -</a:t>
            </a:r>
            <a:r>
              <a:rPr lang="en-US" altLang="zh-CN" b="1" baseline="0" dirty="0" err="1"/>
              <a:t>ContainerName</a:t>
            </a:r>
            <a:r>
              <a:rPr lang="en-US" altLang="zh-CN" b="1" baseline="0" dirty="0"/>
              <a:t> scripts -</a:t>
            </a:r>
            <a:r>
              <a:rPr lang="en-US" altLang="zh-CN" b="1" baseline="0" dirty="0" err="1"/>
              <a:t>StorageAccountName</a:t>
            </a:r>
            <a:r>
              <a:rPr lang="en-US" altLang="zh-CN" b="1" baseline="0" dirty="0"/>
              <a:t> '[your storage account name]' -VM $</a:t>
            </a:r>
            <a:r>
              <a:rPr lang="en-US" altLang="zh-CN" b="1" baseline="0" dirty="0" err="1"/>
              <a:t>vm</a:t>
            </a:r>
            <a:r>
              <a:rPr lang="en-US" altLang="zh-CN" b="1" baseline="0" dirty="0"/>
              <a:t> -</a:t>
            </a:r>
            <a:r>
              <a:rPr lang="en-US" altLang="zh-CN" b="1" baseline="0" dirty="0" err="1"/>
              <a:t>FileName</a:t>
            </a:r>
            <a:r>
              <a:rPr lang="en-US" altLang="zh-CN" b="1" baseline="0" dirty="0"/>
              <a:t> ‘helloworld.ps1' -Run ‘helloworld.ps1' | Update-</a:t>
            </a:r>
            <a:r>
              <a:rPr lang="en-US" altLang="zh-CN" b="1" baseline="0" dirty="0" err="1"/>
              <a:t>AzureVM</a:t>
            </a:r>
            <a:r>
              <a:rPr lang="en-US" altLang="zh-CN" b="1" baseline="0" dirty="0"/>
              <a:t> -Verbose</a:t>
            </a:r>
          </a:p>
          <a:p>
            <a:pPr marL="0" indent="0">
              <a:buFont typeface="+mj-lt"/>
              <a:buNone/>
            </a:pPr>
            <a:r>
              <a:rPr lang="en-US" altLang="zh-CN" b="0" baseline="0" dirty="0"/>
              <a:t>6. Next, we’ll retrieve and display the script execution result:</a:t>
            </a:r>
          </a:p>
          <a:p>
            <a:pPr marL="0" indent="0">
              <a:buFont typeface="+mj-lt"/>
              <a:buNone/>
            </a:pPr>
            <a:r>
              <a:rPr lang="en-US" altLang="zh-CN" b="1" baseline="0" dirty="0"/>
              <a:t>$status = Get-</a:t>
            </a:r>
            <a:r>
              <a:rPr lang="en-US" altLang="zh-CN" b="1" baseline="0" dirty="0" err="1"/>
              <a:t>AzureVM</a:t>
            </a:r>
            <a:r>
              <a:rPr lang="en-US" altLang="zh-CN" b="1" baseline="0" dirty="0"/>
              <a:t> -</a:t>
            </a:r>
            <a:r>
              <a:rPr lang="en-US" altLang="zh-CN" b="1" baseline="0" dirty="0" err="1"/>
              <a:t>ServiceName</a:t>
            </a:r>
            <a:r>
              <a:rPr lang="en-US" altLang="zh-CN" b="1" baseline="0" dirty="0"/>
              <a:t> $</a:t>
            </a:r>
            <a:r>
              <a:rPr lang="en-US" altLang="zh-CN" b="1" baseline="0" dirty="0" err="1"/>
              <a:t>serviceName</a:t>
            </a:r>
            <a:r>
              <a:rPr lang="en-US" altLang="zh-CN" b="1" baseline="0" dirty="0"/>
              <a:t> -Name $</a:t>
            </a:r>
            <a:r>
              <a:rPr lang="en-US" altLang="zh-CN" b="1" baseline="0" dirty="0" err="1"/>
              <a:t>vmName</a:t>
            </a:r>
            <a:endParaRPr lang="en-US" altLang="zh-CN" b="1" baseline="0" dirty="0"/>
          </a:p>
          <a:p>
            <a:pPr marL="0" indent="0">
              <a:buFont typeface="+mj-lt"/>
              <a:buNone/>
            </a:pPr>
            <a:r>
              <a:rPr lang="en-US" altLang="zh-CN" b="1" baseline="0" dirty="0"/>
              <a:t>$result = $status.ResourceExtensionStatusList.ExtensionSettingStatus.SubStatusList | Select Name, @{"Label"="</a:t>
            </a:r>
            <a:r>
              <a:rPr lang="en-US" altLang="zh-CN" b="1" baseline="0" dirty="0" err="1"/>
              <a:t>Message";Expression</a:t>
            </a:r>
            <a:r>
              <a:rPr lang="en-US" altLang="zh-CN" b="1" baseline="0" dirty="0"/>
              <a:t> = {$_.</a:t>
            </a:r>
            <a:r>
              <a:rPr lang="en-US" altLang="zh-CN" b="1" baseline="0" dirty="0" err="1"/>
              <a:t>FormattedMessage.Message</a:t>
            </a:r>
            <a:r>
              <a:rPr lang="en-US" altLang="zh-CN" b="1" baseline="0" dirty="0"/>
              <a:t> }} </a:t>
            </a:r>
          </a:p>
          <a:p>
            <a:pPr marL="0" indent="0">
              <a:buFont typeface="+mj-lt"/>
              <a:buNone/>
            </a:pPr>
            <a:r>
              <a:rPr lang="en-US" altLang="zh-CN" b="1" baseline="0" dirty="0"/>
              <a:t>$result |</a:t>
            </a:r>
            <a:r>
              <a:rPr lang="en-US" altLang="zh-CN" b="1" baseline="0" dirty="0" err="1"/>
              <a:t>fl</a:t>
            </a:r>
            <a:endParaRPr lang="en-US" altLang="zh-CN" b="1" baseline="0" dirty="0"/>
          </a:p>
          <a:p>
            <a:pPr marL="0" indent="0">
              <a:buFont typeface="+mj-lt"/>
              <a:buNone/>
            </a:pPr>
            <a:endParaRPr lang="en-US" altLang="zh-CN" b="0" baseline="0" dirty="0"/>
          </a:p>
          <a:p>
            <a:pPr marL="0" indent="0">
              <a:buFont typeface="+mj-lt"/>
              <a:buNone/>
            </a:pPr>
            <a:r>
              <a:rPr lang="en-US" altLang="zh-CN" b="0" baseline="0" dirty="0"/>
              <a:t>(see screenshots in hidden slides for references)</a:t>
            </a:r>
          </a:p>
          <a:p>
            <a:pPr marL="0" indent="0">
              <a:buFont typeface="+mj-lt"/>
              <a:buNone/>
            </a:pPr>
            <a:r>
              <a:rPr lang="en-US" altLang="zh-CN" b="0" baseline="0" dirty="0"/>
              <a:t>(see this blog: http://azure.microsoft.com/blog/2014/07/15/automating-sql-server-vm-configuration-using-custom-script-extension/ for more details on Custom Script Extension)</a:t>
            </a:r>
          </a:p>
          <a:p>
            <a:pPr marL="0" indent="0">
              <a:buFont typeface="+mj-lt"/>
              <a:buNone/>
            </a:pPr>
            <a:endParaRPr lang="en-US" altLang="zh-CN" b="0" baseline="0" dirty="0"/>
          </a:p>
          <a:p>
            <a:pPr marL="228600" indent="-228600">
              <a:buFont typeface="+mj-lt"/>
              <a:buAutoNum type="arabicPeriod" startAt="4"/>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baseline="0" dirty="0"/>
          </a:p>
          <a:p>
            <a:pPr marL="228600" indent="-228600">
              <a:buFont typeface="+mj-lt"/>
              <a:buAutoNum type="arabicPeriod"/>
            </a:pPr>
            <a:endParaRPr lang="en-US" altLang="zh-CN"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pPr defTabSz="924458">
              <a:defRPr/>
            </a:pPr>
            <a:r>
              <a:rPr lang="en-US" dirty="0"/>
              <a:t>Explain how disks are durable</a:t>
            </a:r>
            <a:r>
              <a:rPr lang="en-US" baseline="0" dirty="0"/>
              <a:t> and how Microsoft Azure storage works</a:t>
            </a:r>
          </a:p>
          <a:p>
            <a:pPr defTabSz="924458">
              <a:defRPr/>
            </a:pPr>
            <a:endParaRPr lang="en-US" baseline="0" dirty="0"/>
          </a:p>
          <a:p>
            <a:pPr defTabSz="924458">
              <a:defRPr/>
            </a:pPr>
            <a:r>
              <a:rPr lang="en-US" b="1" baseline="0" dirty="0"/>
              <a:t>Notes:</a:t>
            </a:r>
            <a:endParaRPr lang="en-US" b="1" dirty="0"/>
          </a:p>
          <a:p>
            <a:pPr defTabSz="924458">
              <a:defRPr/>
            </a:pPr>
            <a:r>
              <a:rPr lang="en-US" dirty="0"/>
              <a:t>The</a:t>
            </a:r>
            <a:r>
              <a:rPr lang="en-US" baseline="0" dirty="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10/16/2016 1:17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31</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36</a:t>
            </a:fld>
            <a:endParaRPr lang="en-US" altLang="en-US"/>
          </a:p>
        </p:txBody>
      </p:sp>
    </p:spTree>
    <p:extLst>
      <p:ext uri="{BB962C8B-B14F-4D97-AF65-F5344CB8AC3E}">
        <p14:creationId xmlns:p14="http://schemas.microsoft.com/office/powerpoint/2010/main" val="4032066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37</a:t>
            </a:fld>
            <a:endParaRPr lang="en-US" altLang="en-US"/>
          </a:p>
        </p:txBody>
      </p:sp>
    </p:spTree>
    <p:extLst>
      <p:ext uri="{BB962C8B-B14F-4D97-AF65-F5344CB8AC3E}">
        <p14:creationId xmlns:p14="http://schemas.microsoft.com/office/powerpoint/2010/main" val="1024995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a:t>TechEd 2013</a:t>
            </a:r>
          </a:p>
        </p:txBody>
      </p:sp>
      <p:sp>
        <p:nvSpPr>
          <p:cNvPr id="5" name="Footer Placeholder 4"/>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10/16/2016 1:17 PM</a:t>
            </a:fld>
            <a:endParaRPr lang="en-US" altLang="en-US"/>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38</a:t>
            </a:fld>
            <a:endParaRPr lang="en-US" altLang="en-US"/>
          </a:p>
        </p:txBody>
      </p:sp>
    </p:spTree>
    <p:extLst>
      <p:ext uri="{BB962C8B-B14F-4D97-AF65-F5344CB8AC3E}">
        <p14:creationId xmlns:p14="http://schemas.microsoft.com/office/powerpoint/2010/main" val="148280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a:t>Slide Objective:</a:t>
            </a:r>
          </a:p>
          <a:p>
            <a:pPr defTabSz="721141">
              <a:lnSpc>
                <a:spcPct val="90000"/>
              </a:lnSpc>
              <a:spcAft>
                <a:spcPts val="263"/>
              </a:spcAft>
              <a:defRPr/>
            </a:pPr>
            <a:r>
              <a:rPr lang="en-NZ" b="0" dirty="0"/>
              <a:t>Provide a graphical view of fault and upgrade domains for existing web</a:t>
            </a:r>
            <a:r>
              <a:rPr lang="en-NZ" b="0" baseline="0" dirty="0"/>
              <a:t> and worker roles. Use to contrast existing skills with availability sets.</a:t>
            </a:r>
            <a:endParaRPr lang="en-NZ" b="0" dirty="0"/>
          </a:p>
          <a:p>
            <a:pPr defTabSz="721141">
              <a:lnSpc>
                <a:spcPct val="90000"/>
              </a:lnSpc>
              <a:spcAft>
                <a:spcPts val="263"/>
              </a:spcAft>
              <a:defRPr/>
            </a:pPr>
            <a:endParaRPr lang="en-NZ" b="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You can see that our service is well spread out across both fault and upgrade domains</a:t>
            </a:r>
          </a:p>
          <a:p>
            <a:pPr defTabSz="721141">
              <a:lnSpc>
                <a:spcPct val="90000"/>
              </a:lnSpc>
              <a:spcAft>
                <a:spcPts val="263"/>
              </a:spcAft>
              <a:defRPr/>
            </a:pPr>
            <a:r>
              <a:rPr lang="en-NZ" b="0" dirty="0"/>
              <a:t>The loss of a fault domain will not cause a failure of our service</a:t>
            </a:r>
            <a:r>
              <a:rPr lang="en-NZ" b="0" baseline="0" dirty="0"/>
              <a:t> nor will the restart or change of an upgrade domain cause a failure of our service</a:t>
            </a:r>
          </a:p>
          <a:p>
            <a:pPr defTabSz="721141">
              <a:lnSpc>
                <a:spcPct val="90000"/>
              </a:lnSpc>
              <a:spcAft>
                <a:spcPts val="263"/>
              </a:spcAft>
              <a:defRPr/>
            </a:pPr>
            <a:endParaRPr lang="en-NZ" b="1" baseline="0" dirty="0"/>
          </a:p>
          <a:p>
            <a:pPr defTabSz="721141">
              <a:lnSpc>
                <a:spcPct val="90000"/>
              </a:lnSpc>
              <a:spcAft>
                <a:spcPts val="263"/>
              </a:spcAft>
              <a:defRPr/>
            </a:pPr>
            <a:endParaRPr lang="en-NZ" b="1" baseline="0" dirty="0"/>
          </a:p>
          <a:p>
            <a:pPr defTabSz="721141">
              <a:lnSpc>
                <a:spcPct val="90000"/>
              </a:lnSpc>
              <a:spcAft>
                <a:spcPts val="263"/>
              </a:spcAft>
              <a:defRPr/>
            </a:pPr>
            <a:r>
              <a:rPr lang="en-NZ" b="1" baseline="0" dirty="0"/>
              <a:t>Notes</a:t>
            </a:r>
          </a:p>
          <a:p>
            <a:pPr defTabSz="721141">
              <a:lnSpc>
                <a:spcPct val="90000"/>
              </a:lnSpc>
              <a:spcAft>
                <a:spcPts val="263"/>
              </a:spcAft>
              <a:defRPr/>
            </a:pPr>
            <a:r>
              <a:rPr lang="en-NZ" b="0" dirty="0"/>
              <a:t>Useful pre-reading here.</a:t>
            </a:r>
          </a:p>
          <a:p>
            <a:pPr defTabSz="721141">
              <a:lnSpc>
                <a:spcPct val="90000"/>
              </a:lnSpc>
              <a:spcAft>
                <a:spcPts val="263"/>
              </a:spcAft>
              <a:defRPr/>
            </a:pPr>
            <a:r>
              <a:rPr lang="en-NZ" b="0" dirty="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NZ" dirty="0"/>
              <a:t>Explain availability</a:t>
            </a:r>
            <a:r>
              <a:rPr lang="en-NZ" baseline="0" dirty="0"/>
              <a:t> sets</a:t>
            </a:r>
          </a:p>
          <a:p>
            <a:endParaRPr lang="en-NZ" baseline="0" dirty="0"/>
          </a:p>
          <a:p>
            <a:r>
              <a:rPr lang="en-NZ" b="1" baseline="0" dirty="0"/>
              <a:t>Notes:</a:t>
            </a:r>
            <a:endParaRPr lang="en-NZ" b="1" dirty="0"/>
          </a:p>
          <a:p>
            <a:r>
              <a:rPr lang="en-NZ" dirty="0"/>
              <a:t>Availability sets</a:t>
            </a:r>
            <a:r>
              <a:rPr lang="en-NZ" baseline="0" dirty="0"/>
              <a:t> tell the Fabric Controller to place VMs in the same set on different racks for faults and in separate upgrade domains for updates. </a:t>
            </a:r>
          </a:p>
          <a:p>
            <a:r>
              <a:rPr lang="en-NZ" baseline="0" dirty="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859783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10/16/2016 1:17 PM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45</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3399780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46</a:t>
            </a:fld>
            <a:endParaRPr lang="en-US">
              <a:solidFill>
                <a:prstClr val="black"/>
              </a:solidFill>
            </a:endParaRPr>
          </a:p>
        </p:txBody>
      </p:sp>
    </p:spTree>
    <p:extLst>
      <p:ext uri="{BB962C8B-B14F-4D97-AF65-F5344CB8AC3E}">
        <p14:creationId xmlns:p14="http://schemas.microsoft.com/office/powerpoint/2010/main" val="338794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2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High-level selling points of virtual machines.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Speaker Notes:</a:t>
            </a:r>
          </a:p>
          <a:p>
            <a:pPr marL="171450" indent="-171450">
              <a:buFont typeface="Arial" panose="020B0604020202020204" pitchFamily="34" charset="0"/>
              <a:buChar char="•"/>
            </a:pPr>
            <a:r>
              <a:rPr lang="en-US" dirty="0"/>
              <a:t>Both</a:t>
            </a:r>
            <a:r>
              <a:rPr lang="en-US" baseline="0" dirty="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a:t>Mention scaling at enterprise level using DSC, Puppet or Chef.</a:t>
            </a:r>
          </a:p>
          <a:p>
            <a:pPr marL="171450" indent="-171450">
              <a:buFont typeface="Arial" panose="020B0604020202020204" pitchFamily="34" charset="0"/>
              <a:buChar char="•"/>
            </a:pPr>
            <a:r>
              <a:rPr lang="en-US" baseline="0" dirty="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workflow for provisioning VMs in the cloud </a:t>
            </a:r>
          </a:p>
          <a:p>
            <a:endParaRPr lang="en-US" baseline="0" dirty="0"/>
          </a:p>
          <a:p>
            <a:r>
              <a:rPr lang="en-US" b="1" baseline="0" dirty="0"/>
              <a:t>Speaker Notes:</a:t>
            </a:r>
            <a:endParaRPr lang="en-US" b="1" dirty="0"/>
          </a:p>
          <a:p>
            <a:pPr marL="171450" indent="-171450">
              <a:buFont typeface="Arial" panose="020B0604020202020204" pitchFamily="34" charset="0"/>
              <a:buChar char="•"/>
            </a:pPr>
            <a:r>
              <a:rPr lang="en-US" baseline="0" dirty="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a:t>Once your choice of provisioning is made you will need to select the image and instance size to start from. </a:t>
            </a:r>
          </a:p>
          <a:p>
            <a:pPr marL="171450" indent="-171450">
              <a:buFont typeface="Arial" panose="020B0604020202020204" pitchFamily="34" charset="0"/>
              <a:buChar char="•"/>
            </a:pPr>
            <a:r>
              <a:rPr lang="en-US" baseline="0" dirty="0"/>
              <a:t>The newly created disk will be stored in blob storage and your machine will boot.</a:t>
            </a:r>
            <a:endParaRPr lang="en-US" dirty="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Explain</a:t>
            </a:r>
            <a:r>
              <a:rPr lang="en-US" baseline="0" dirty="0"/>
              <a:t> a wide variety of images that you can choose from.</a:t>
            </a:r>
          </a:p>
          <a:p>
            <a:endParaRPr lang="en-US" baseline="0" dirty="0"/>
          </a:p>
          <a:p>
            <a:r>
              <a:rPr lang="en-US" b="1" baseline="0" dirty="0"/>
              <a:t>Speaker Notes:</a:t>
            </a:r>
            <a:endParaRPr lang="en-US" b="1" dirty="0"/>
          </a:p>
          <a:p>
            <a:pPr marL="228600" indent="-228600">
              <a:buFont typeface="+mj-lt"/>
              <a:buAutoNum type="arabicPeriod"/>
            </a:pPr>
            <a:r>
              <a:rPr lang="en-US" dirty="0"/>
              <a:t>First</a:t>
            </a:r>
            <a:r>
              <a:rPr lang="en-US" baseline="0" dirty="0"/>
              <a:t> of all, you can choose from different Windows Servers and a variety of Linux implementations. [Click]</a:t>
            </a:r>
          </a:p>
          <a:p>
            <a:pPr marL="228600" indent="-228600">
              <a:buFont typeface="+mj-lt"/>
              <a:buAutoNum type="arabicPeriod"/>
            </a:pPr>
            <a:r>
              <a:rPr lang="en-US" dirty="0"/>
              <a:t>As well as pre-built images for</a:t>
            </a:r>
            <a:r>
              <a:rPr lang="en-US" baseline="0" dirty="0"/>
              <a:t> different flavors of SQL Database and Oracle databases. [Click]</a:t>
            </a:r>
          </a:p>
          <a:p>
            <a:pPr marL="228600" indent="-228600">
              <a:buFont typeface="+mj-lt"/>
              <a:buAutoNum type="arabicPeriod"/>
            </a:pPr>
            <a:r>
              <a:rPr lang="en-US" baseline="0" dirty="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a:t>And last but not least, if you are a MSDN subscriber, you also have access to Visual </a:t>
            </a:r>
            <a:r>
              <a:rPr lang="en-US" altLang="zh-CN" baseline="0" dirty="0"/>
              <a:t>Studio images and client Windows systems such as Windows 7 and Windows 8.1 for your </a:t>
            </a:r>
            <a:r>
              <a:rPr lang="en-US" altLang="zh-CN" baseline="0" dirty="0" err="1"/>
              <a:t>DevTest</a:t>
            </a:r>
            <a:r>
              <a:rPr lang="en-US" altLang="zh-CN" baseline="0" dirty="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a:t>Slide</a:t>
            </a:r>
            <a:r>
              <a:rPr lang="en-US" b="1" baseline="0" dirty="0"/>
              <a:t> Objective:</a:t>
            </a:r>
          </a:p>
          <a:p>
            <a:r>
              <a:rPr lang="en-US" dirty="0"/>
              <a:t>Introduce different virtual machine sizes.</a:t>
            </a:r>
            <a:endParaRPr lang="en-US" baseline="0" dirty="0"/>
          </a:p>
          <a:p>
            <a:endParaRPr lang="en-US" baseline="0" dirty="0"/>
          </a:p>
          <a:p>
            <a:r>
              <a:rPr lang="en-US" b="1" baseline="0" dirty="0"/>
              <a:t>Speaker Notes:</a:t>
            </a:r>
            <a:endParaRPr lang="en-US" b="1" dirty="0"/>
          </a:p>
          <a:p>
            <a:pPr marL="0" indent="0">
              <a:buFont typeface="Arial" panose="020B0604020202020204" pitchFamily="34" charset="0"/>
              <a:buNone/>
            </a:pPr>
            <a:r>
              <a:rPr lang="en-US" baseline="0" dirty="0"/>
              <a:t>http://azure.microsoft.com/en-us/pricing/details/virtual-machines/</a:t>
            </a:r>
          </a:p>
          <a:p>
            <a:pPr marL="228600" indent="-228600">
              <a:buFont typeface="Arial" panose="020B0604020202020204" pitchFamily="34" charset="0"/>
              <a:buChar char="•"/>
            </a:pPr>
            <a:endParaRPr lang="en-US" altLang="zh-CN" baseline="0" dirty="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a:solidFill>
                  <a:schemeClr val="tx1"/>
                </a:solidFill>
                <a:effectLst/>
                <a:latin typeface="+mn-lt"/>
                <a:ea typeface="+mn-ea"/>
                <a:cs typeface="+mn-cs"/>
              </a:rPr>
              <a:t>compute-</a:t>
            </a:r>
            <a:r>
              <a:rPr lang="en-US" sz="1200" b="0" i="1" kern="1200" dirty="0" err="1">
                <a:solidFill>
                  <a:schemeClr val="tx1"/>
                </a:solidFill>
                <a:effectLst/>
                <a:latin typeface="+mn-lt"/>
                <a:ea typeface="+mn-ea"/>
                <a:cs typeface="+mn-cs"/>
              </a:rPr>
              <a:t>intensive</a:t>
            </a:r>
            <a:r>
              <a:rPr lang="en-US" sz="1200" b="0" i="0" kern="1200" dirty="0" err="1">
                <a:solidFill>
                  <a:schemeClr val="tx1"/>
                </a:solidFill>
                <a:effectLst/>
                <a:latin typeface="+mn-lt"/>
                <a:ea typeface="+mn-ea"/>
                <a:cs typeface="+mn-cs"/>
              </a:rPr>
              <a:t>instances</a:t>
            </a:r>
            <a:r>
              <a:rPr lang="en-US" sz="1200" b="0" i="0" kern="1200" dirty="0">
                <a:solidFill>
                  <a:schemeClr val="tx1"/>
                </a:solidFill>
                <a:effectLst/>
                <a:latin typeface="+mn-lt"/>
                <a:ea typeface="+mn-ea"/>
                <a:cs typeface="+mn-cs"/>
              </a:rPr>
              <a:t>. Key features of these instances include:</a:t>
            </a:r>
          </a:p>
          <a:p>
            <a:r>
              <a:rPr lang="en-US" sz="1200" b="1" i="0" kern="1200" dirty="0">
                <a:solidFill>
                  <a:schemeClr val="tx1"/>
                </a:solidFill>
                <a:effectLst/>
                <a:latin typeface="+mn-lt"/>
                <a:ea typeface="+mn-ea"/>
                <a:cs typeface="+mn-cs"/>
              </a:rPr>
              <a:t>High-performance hardware</a:t>
            </a:r>
            <a:r>
              <a:rPr lang="en-US" sz="1200" b="0" i="0" kern="1200" dirty="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a:solidFill>
                  <a:schemeClr val="tx1"/>
                </a:solidFill>
                <a:effectLst/>
                <a:latin typeface="+mn-lt"/>
                <a:ea typeface="+mn-ea"/>
                <a:cs typeface="+mn-cs"/>
              </a:rPr>
              <a:t>RDMA network connection for MPI applications</a:t>
            </a:r>
            <a:r>
              <a:rPr lang="en-US" sz="1200" b="0" i="0" kern="1200" dirty="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a:solidFill>
                  <a:schemeClr val="tx1"/>
                </a:solidFill>
                <a:effectLst/>
                <a:latin typeface="+mn-lt"/>
                <a:ea typeface="+mn-ea"/>
                <a:cs typeface="+mn-cs"/>
              </a:rPr>
              <a:t>Support for Linux and Windows HPC clusters</a:t>
            </a:r>
            <a:r>
              <a:rPr lang="en-US" sz="1200" b="0" i="0" kern="1200" dirty="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514295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01720517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793644341"/>
      </p:ext>
    </p:extLst>
  </p:cSld>
  <p:clrMapOvr>
    <a:masterClrMapping/>
  </p:clrMapOvr>
  <p:transition>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99117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Click to edit Master title style</a:t>
            </a:r>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a:t>Click to edit Master title style</a:t>
            </a:r>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a:t>Click to edit Master title style</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2239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78764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2.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3.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12.png"/><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4.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7.xml"/><Relationship Id="rId7" Type="http://schemas.openxmlformats.org/officeDocument/2006/relationships/theme" Target="../theme/theme5.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image" Target="../media/image12.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theme" Target="../theme/theme6.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image" Target="../media/image12.pn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7.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25.png"/><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8.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29" r:id="rId33"/>
    <p:sldLayoutId id="2147483830" r:id="rId34"/>
    <p:sldLayoutId id="2147483869" r:id="rId35"/>
    <p:sldLayoutId id="2147483870"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38.emf"/></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jp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77.png"/><Relationship Id="rId5" Type="http://schemas.openxmlformats.org/officeDocument/2006/relationships/tags" Target="../tags/tag5.xml"/><Relationship Id="rId10" Type="http://schemas.openxmlformats.org/officeDocument/2006/relationships/image" Target="../media/image76.emf"/><Relationship Id="rId4" Type="http://schemas.openxmlformats.org/officeDocument/2006/relationships/tags" Target="../tags/tag4.xml"/><Relationship Id="rId9"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 Id="rId9" Type="http://schemas.openxmlformats.org/officeDocument/2006/relationships/image" Target="../media/image34.png"/></Relationships>
</file>

<file path=ppt/slides/_rels/slide40.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27.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0.xml"/><Relationship Id="rId1" Type="http://schemas.openxmlformats.org/officeDocument/2006/relationships/slideLayout" Target="../slideLayouts/slideLayout7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7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53.png"/><Relationship Id="rId1" Type="http://schemas.openxmlformats.org/officeDocument/2006/relationships/slideLayout" Target="../slideLayouts/slideLayout2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xml"/><Relationship Id="rId1" Type="http://schemas.openxmlformats.org/officeDocument/2006/relationships/slideLayout" Target="../slideLayouts/slideLayout50.xml"/><Relationship Id="rId5" Type="http://schemas.openxmlformats.org/officeDocument/2006/relationships/image" Target="../media/image59.emf"/><Relationship Id="rId4" Type="http://schemas.openxmlformats.org/officeDocument/2006/relationships/image" Target="../media/image58.emf"/></Relationships>
</file>

<file path=ppt/slides/_rels/slide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Azure </a:t>
            </a:r>
            <a:r>
              <a:rPr lang="en-US" dirty="0" err="1"/>
              <a:t>IaaS</a:t>
            </a:r>
            <a:endParaRPr lang="en-US" dirty="0"/>
          </a:p>
        </p:txBody>
      </p:sp>
      <p:sp>
        <p:nvSpPr>
          <p:cNvPr id="3" name="Text Placeholder 2"/>
          <p:cNvSpPr>
            <a:spLocks noGrp="1"/>
          </p:cNvSpPr>
          <p:nvPr>
            <p:ph type="body" sz="quarter" idx="10"/>
          </p:nvPr>
        </p:nvSpPr>
        <p:spPr/>
        <p:txBody>
          <a:bodyPr/>
          <a:lstStyle/>
          <a:p>
            <a:r>
              <a:rPr lang="en-US" sz="2800" dirty="0"/>
              <a:t>David Benedic</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An economical option for development workloads, test servers, and other applications that don't require load balancing, auto-scaling, or memory-intensive virtual machines.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Basic Tier</a:t>
            </a:r>
          </a:p>
        </p:txBody>
      </p:sp>
    </p:spTree>
    <p:extLst>
      <p:ext uri="{BB962C8B-B14F-4D97-AF65-F5344CB8AC3E}">
        <p14:creationId xmlns:p14="http://schemas.microsoft.com/office/powerpoint/2010/main" val="7367524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6" name="Text Placeholder 5"/>
          <p:cNvSpPr>
            <a:spLocks noGrp="1"/>
          </p:cNvSpPr>
          <p:nvPr>
            <p:ph type="body" sz="quarter" idx="11"/>
          </p:nvPr>
        </p:nvSpPr>
        <p:spPr>
          <a:xfrm>
            <a:off x="274638" y="1403350"/>
            <a:ext cx="3372801" cy="642018"/>
          </a:xfrm>
        </p:spPr>
        <p:txBody>
          <a:bodyPr/>
          <a:lstStyle/>
          <a:p>
            <a:r>
              <a:rPr lang="en-US" dirty="0"/>
              <a:t>Standard Tier</a:t>
            </a:r>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Compute</a:t>
            </a:r>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Xeon® 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storage.</a:t>
            </a:r>
          </a:p>
        </p:txBody>
      </p:sp>
    </p:spTree>
    <p:extLst>
      <p:ext uri="{BB962C8B-B14F-4D97-AF65-F5344CB8AC3E}">
        <p14:creationId xmlns:p14="http://schemas.microsoft.com/office/powerpoint/2010/main" val="40594719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8928" y="804475"/>
            <a:ext cx="11541863" cy="899665"/>
          </a:xfrm>
        </p:spPr>
        <p:txBody>
          <a:bodyPr/>
          <a:lstStyle/>
          <a:p>
            <a:r>
              <a:rPr lang="en-US" dirty="0"/>
              <a:t>VM Scale Sets</a:t>
            </a:r>
          </a:p>
        </p:txBody>
      </p:sp>
    </p:spTree>
    <p:extLst>
      <p:ext uri="{BB962C8B-B14F-4D97-AF65-F5344CB8AC3E}">
        <p14:creationId xmlns:p14="http://schemas.microsoft.com/office/powerpoint/2010/main" val="4482111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Resource Groups</a:t>
            </a:r>
            <a:endParaRPr lang="en-US" sz="4000" dirty="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a:sym typeface="Wingdings" panose="05000000000000000000" pitchFamily="2" charset="2"/>
              </a:rPr>
              <a:t>Azure Resource Manager</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t>
            </a:r>
          </a:p>
        </p:txBody>
      </p:sp>
      <p:sp>
        <p:nvSpPr>
          <p:cNvPr id="4" name="Content Placeholder 3"/>
          <p:cNvSpPr>
            <a:spLocks noGrp="1"/>
          </p:cNvSpPr>
          <p:nvPr>
            <p:ph sz="quarter" idx="10"/>
          </p:nvPr>
        </p:nvSpPr>
        <p:spPr>
          <a:xfrm>
            <a:off x="355375" y="1757624"/>
            <a:ext cx="11542503" cy="4124206"/>
          </a:xfrm>
        </p:spPr>
        <p:txBody>
          <a:bodyPr/>
          <a:lstStyle/>
          <a:p>
            <a:r>
              <a:rPr lang="en-US" dirty="0"/>
              <a:t>“Next-Generation Worker Role”</a:t>
            </a:r>
          </a:p>
          <a:p>
            <a:r>
              <a:rPr lang="en-US" dirty="0"/>
              <a:t>Supports Windows, Linux, and custom images</a:t>
            </a:r>
          </a:p>
          <a:p>
            <a:r>
              <a:rPr lang="en-US" dirty="0"/>
              <a:t>Stateless and persistent disks</a:t>
            </a:r>
          </a:p>
          <a:p>
            <a:r>
              <a:rPr lang="en-US" dirty="0"/>
              <a:t>Image-based OS patching</a:t>
            </a:r>
          </a:p>
          <a:p>
            <a:r>
              <a:rPr lang="en-US" dirty="0"/>
              <a:t>Ideal for clusters</a:t>
            </a:r>
          </a:p>
          <a:p>
            <a:endParaRPr lang="en-US" dirty="0"/>
          </a:p>
        </p:txBody>
      </p:sp>
      <p:sp>
        <p:nvSpPr>
          <p:cNvPr id="2" name="TextBox 1"/>
          <p:cNvSpPr txBox="1"/>
          <p:nvPr/>
        </p:nvSpPr>
        <p:spPr>
          <a:xfrm>
            <a:off x="268288" y="413657"/>
            <a:ext cx="9790112" cy="1028551"/>
          </a:xfrm>
          <a:prstGeom prst="rect">
            <a:avLst/>
          </a:prstGeom>
          <a:noFill/>
        </p:spPr>
        <p:txBody>
          <a:bodyPr wrap="square" lIns="182880" tIns="146304" rIns="182880" bIns="146304" rtlCol="0">
            <a:spAutoFit/>
          </a:bodyPr>
          <a:lstStyle/>
          <a:p>
            <a:pPr>
              <a:lnSpc>
                <a:spcPct val="90000"/>
              </a:lnSpc>
              <a:spcAft>
                <a:spcPts val="600"/>
              </a:spcAft>
            </a:pPr>
            <a:r>
              <a:rPr lang="en-US" sz="5293" spc="-100" dirty="0">
                <a:ln w="3175">
                  <a:noFill/>
                </a:ln>
                <a:solidFill>
                  <a:srgbClr val="FFFFFF"/>
                </a:solidFill>
                <a:latin typeface="Segoe UI Light"/>
                <a:cs typeface="Segoe UI" pitchFamily="34" charset="0"/>
              </a:rPr>
              <a:t>Virtual Machine Scale Sets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47850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a:t>Demo: 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Extensions</a:t>
            </a:r>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a:t>Installable components to customize VM instances</a:t>
            </a:r>
          </a:p>
          <a:p>
            <a:r>
              <a:rPr lang="en-US" sz="2800" dirty="0"/>
              <a:t>Enable various DevOps scenarios</a:t>
            </a:r>
          </a:p>
          <a:p>
            <a:r>
              <a:rPr lang="en-US" sz="2800" dirty="0"/>
              <a:t>Can be added, updated, disabled or removed at any time</a:t>
            </a:r>
          </a:p>
          <a:p>
            <a:r>
              <a:rPr lang="en-US" sz="2800" dirty="0"/>
              <a:t>Managed via portal, Power</a:t>
            </a:r>
            <a:r>
              <a:rPr lang="en-US" altLang="zh-CN" sz="2800" dirty="0"/>
              <a:t>Shell and Management APIs</a:t>
            </a:r>
            <a:endParaRPr lang="en-US" sz="2800" dirty="0"/>
          </a:p>
          <a:p>
            <a:endParaRPr lang="en-US" sz="2800" dirty="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a:t>Demo: </a:t>
            </a:r>
            <a:r>
              <a:rPr lang="en-US" altLang="zh-CN" dirty="0"/>
              <a:t>Add an extension to a VM 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p>
          </p:txBody>
        </p:sp>
      </p:grpSp>
    </p:spTree>
    <p:extLst>
      <p:ext uri="{BB962C8B-B14F-4D97-AF65-F5344CB8AC3E}">
        <p14:creationId xmlns:p14="http://schemas.microsoft.com/office/powerpoint/2010/main" val="4671513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Case: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a:t>Linux on the</a:t>
            </a:r>
          </a:p>
          <a:p>
            <a:pPr marL="0" indent="0">
              <a:buNone/>
            </a:pPr>
            <a:r>
              <a:rPr lang="en-US" sz="4800" dirty="0"/>
              <a:t>Microsoft Cloud Platform</a:t>
            </a:r>
          </a:p>
        </p:txBody>
      </p:sp>
    </p:spTree>
    <p:extLst>
      <p:ext uri="{BB962C8B-B14F-4D97-AF65-F5344CB8AC3E}">
        <p14:creationId xmlns:p14="http://schemas.microsoft.com/office/powerpoint/2010/main" val="19132422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4,383.00</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weeks per year</a:t>
                      </a: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4 days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ROUTINE</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131.49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9 hours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ESSENTIAL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a:solidFill>
                            <a:srgbClr val="3C454F"/>
                          </a:solidFill>
                        </a:rPr>
                        <a:t>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Fault</a:t>
                      </a:r>
                      <a:r>
                        <a:rPr lang="en-US" sz="2000" baseline="0" dirty="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52.60</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4.38</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1 hour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Meaning of 9’s</a:t>
            </a:r>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a:solidFill>
                            <a:schemeClr val="bg1"/>
                          </a:solidFill>
                        </a:rPr>
                        <a:t>Service Availability(%)</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System </a:t>
                      </a:r>
                      <a:r>
                        <a:rPr lang="en-US" altLang="zh-CN" sz="1600" dirty="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a:solidFill>
                            <a:schemeClr val="bg1"/>
                          </a:solidFill>
                        </a:rPr>
                        <a:t>Annualized</a:t>
                      </a:r>
                      <a:r>
                        <a:rPr lang="en-US" altLang="zh-CN"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Quarterly Down Minutes</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Monthly</a:t>
                      </a:r>
                      <a:r>
                        <a:rPr lang="en-US" sz="1600" baseline="0" dirty="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Practical Meaning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FAA rating</a:t>
                      </a: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a:solidFill>
                            <a:srgbClr val="3C454F"/>
                          </a:solidFill>
                        </a:rPr>
                        <a:t>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5.26</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1.31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0.44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5 minutes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a:solidFill>
                            <a:srgbClr val="3C454F"/>
                          </a:solidFill>
                        </a:rPr>
                        <a:t>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Very high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0.53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0.13</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0.04</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30</a:t>
                      </a:r>
                      <a:r>
                        <a:rPr lang="en-US" sz="2000" baseline="0" dirty="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a:solidFill>
                            <a:srgbClr val="3C454F"/>
                          </a:solidFill>
                        </a:rPr>
                        <a:t>99.99999</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Ultra availability</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0.05</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0.01</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a:solidFill>
                            <a:srgbClr val="3C454F"/>
                          </a:solidFill>
                        </a:rPr>
                        <a:t>-</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Down 3 seconds per year</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a:solidFill>
                            <a:srgbClr val="3C454F"/>
                          </a:solidFill>
                        </a:rPr>
                        <a:t>SAFETY CRITICAL</a:t>
                      </a: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a:solidFill>
                  <a:schemeClr val="bg1">
                    <a:lumMod val="95000"/>
                  </a:schemeClr>
                </a:solidFill>
              </a:rPr>
              <a:t>From Generic Requirements for Operation Systems Platform Reliability, </a:t>
            </a:r>
            <a:r>
              <a:rPr lang="en-US" altLang="zh-CN" sz="1000" i="1" dirty="0" err="1">
                <a:solidFill>
                  <a:schemeClr val="bg1">
                    <a:lumMod val="95000"/>
                  </a:schemeClr>
                </a:solidFill>
              </a:rPr>
              <a:t>Telcordia</a:t>
            </a:r>
            <a:r>
              <a:rPr lang="en-US" altLang="zh-CN" sz="1000" i="1" dirty="0">
                <a:solidFill>
                  <a:schemeClr val="bg1">
                    <a:lumMod val="95000"/>
                  </a:schemeClr>
                </a:solidFill>
              </a:rPr>
              <a:t> Technologies System Documentation,GR-2841-CORE and </a:t>
            </a:r>
          </a:p>
          <a:p>
            <a:pPr algn="r"/>
            <a:r>
              <a:rPr lang="en-US" altLang="zh-CN" sz="1000" i="1" dirty="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CPU, 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87"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a:solidFill>
                  <a:schemeClr val="tx1"/>
                </a:solidFill>
              </a:rPr>
              <a:t>Azure </a:t>
            </a:r>
            <a:r>
              <a:rPr lang="en-US" altLang="zh-CN" sz="6600" dirty="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a:p>
          <a:p>
            <a:endParaRPr lang="en-US"/>
          </a:p>
          <a:p>
            <a:endParaRPr lang="en-US" sz="2800"/>
          </a:p>
          <a:p>
            <a:endParaRPr lang="en-US" sz="2800"/>
          </a:p>
          <a:p>
            <a:endParaRPr lang="en-US" sz="28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br>
              <a:rPr lang="en-NZ" dirty="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3 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Resource Groups</a:t>
            </a:r>
          </a:p>
        </p:txBody>
      </p:sp>
    </p:spTree>
    <p:extLst>
      <p:ext uri="{BB962C8B-B14F-4D97-AF65-F5344CB8AC3E}">
        <p14:creationId xmlns:p14="http://schemas.microsoft.com/office/powerpoint/2010/main" val="7711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 single 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Azure Resource Manager</a:t>
            </a:r>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a:latin typeface="Segoe UI" panose="020B0502040204020203" pitchFamily="34" charset="0"/>
              </a:rPr>
              <a:t>Azure Resource Manager (ARM)</a:t>
            </a: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9518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a:solidFill>
                  <a:schemeClr val="tx1"/>
                </a:solidFill>
                <a:latin typeface="Segoe UI" panose="020B0502040204020203" pitchFamily="34" charset="0"/>
              </a:rPr>
              <a:t>Azure Resource Manager templates</a:t>
            </a: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89390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a:solidFill>
                  <a:schemeClr val="tx1"/>
                </a:solidFill>
                <a:latin typeface="Segoe UI Light" panose="020B0502040204020203" pitchFamily="34" charset="0"/>
                <a:cs typeface="Segoe UI Light" panose="020B0502040204020203" pitchFamily="34" charset="0"/>
              </a:rPr>
              <a:t>JSON files—simpler than they look</a:t>
            </a:r>
            <a:br>
              <a:rPr lang="en-US" dirty="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100299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a:t>Provisioning VM</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Standard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Network Optimized</a:t>
            </a: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a:t>VM Gallery</a:t>
            </a:r>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a:t>A collection of prebuilt images for various workloads</a:t>
            </a:r>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a:solidFill>
                    <a:schemeClr val="bg1"/>
                  </a:solidFill>
                  <a:latin typeface="+mj-lt"/>
                </a:rPr>
                <a:t>CentOS</a:t>
              </a:r>
              <a:r>
                <a:rPr lang="en-US" sz="900" dirty="0">
                  <a:solidFill>
                    <a:schemeClr val="bg1"/>
                  </a:solidFill>
                  <a:latin typeface="+mj-lt"/>
                </a:rPr>
                <a:t> 6.5</a:t>
              </a: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a:solidFill>
                    <a:schemeClr val="bg1"/>
                  </a:solidFill>
                  <a:latin typeface="+mj-lt"/>
                </a:rPr>
                <a:t>SUSE Linux </a:t>
              </a:r>
            </a:p>
            <a:p>
              <a:pPr algn="ctr"/>
              <a:r>
                <a:rPr lang="en-US" altLang="zh-CN" sz="900" dirty="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a:solidFill>
                    <a:schemeClr val="bg1"/>
                  </a:solidFill>
                  <a:latin typeface="+mj-lt"/>
                </a:rPr>
                <a:t>Oracle Linux 6.4.0.0.0</a:t>
              </a: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a:solidFill>
                    <a:schemeClr val="bg1"/>
                  </a:solidFill>
                  <a:latin typeface="+mj-lt"/>
                </a:rPr>
                <a:t>SQL </a:t>
              </a:r>
              <a:r>
                <a:rPr lang="en-US" altLang="zh-CN" sz="900" dirty="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a:solidFill>
                    <a:schemeClr val="bg1"/>
                  </a:solidFill>
                  <a:latin typeface="+mj-lt"/>
                </a:rPr>
                <a:t>Microsoft Dynamics </a:t>
              </a:r>
            </a:p>
            <a:p>
              <a:pPr algn="ctr"/>
              <a:r>
                <a:rPr lang="en-US" altLang="zh-CN" sz="900" dirty="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a:solidFill>
                    <a:schemeClr val="bg1"/>
                  </a:solidFill>
                  <a:latin typeface="+mj-lt"/>
                </a:rPr>
                <a:t>SAP HA</a:t>
              </a:r>
              <a:r>
                <a:rPr lang="en-US" altLang="zh-CN" sz="900" dirty="0">
                  <a:solidFill>
                    <a:schemeClr val="bg1"/>
                  </a:solidFill>
                  <a:latin typeface="+mj-lt"/>
                </a:rPr>
                <a:t>NA </a:t>
              </a:r>
            </a:p>
            <a:p>
              <a:pPr algn="ctr"/>
              <a:r>
                <a:rPr lang="en-US" altLang="zh-CN" sz="900" dirty="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a:solidFill>
                    <a:schemeClr val="bg1"/>
                  </a:solidFill>
                  <a:latin typeface="+mj-lt"/>
                </a:rPr>
                <a:t>Oracle WebLogic</a:t>
              </a:r>
            </a:p>
            <a:p>
              <a:pPr algn="ctr"/>
              <a:r>
                <a:rPr lang="en-US" altLang="zh-CN" sz="900" dirty="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a:solidFill>
                    <a:schemeClr val="bg1"/>
                  </a:solidFill>
                  <a:latin typeface="+mj-lt"/>
                </a:rPr>
                <a:t>openSUSE</a:t>
              </a:r>
              <a:r>
                <a:rPr lang="en-US" altLang="zh-CN" sz="900" dirty="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err="1"/>
              <a:t>Sizess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Optimized</a:t>
            </a:r>
          </a:p>
        </p:txBody>
      </p:sp>
    </p:spTree>
    <p:extLst>
      <p:ext uri="{BB962C8B-B14F-4D97-AF65-F5344CB8AC3E}">
        <p14:creationId xmlns:p14="http://schemas.microsoft.com/office/powerpoint/2010/main" val="39351667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AzureEvent</Template>
  <TotalTime>1713</TotalTime>
  <Words>3454</Words>
  <Application>Microsoft Office PowerPoint</Application>
  <PresentationFormat>Widescreen</PresentationFormat>
  <Paragraphs>604</Paragraphs>
  <Slides>48</Slides>
  <Notes>32</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48</vt:i4>
      </vt:variant>
    </vt:vector>
  </HeadingPairs>
  <TitlesOfParts>
    <vt:vector size="75" baseType="lpstr">
      <vt:lpstr>MS PGothic</vt:lpstr>
      <vt:lpstr>宋体</vt:lpstr>
      <vt:lpstr>Arial</vt:lpstr>
      <vt:lpstr>Calibri</vt:lpstr>
      <vt:lpstr>Calibri Light</vt:lpstr>
      <vt:lpstr>Cambria</vt:lpstr>
      <vt:lpstr>Century Gothic</vt:lpstr>
      <vt:lpstr>Consolas</vt:lpstr>
      <vt:lpstr>Courier New</vt:lpstr>
      <vt:lpstr>Mangal</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vt:lpstr>
      <vt:lpstr>Agenda</vt:lpstr>
      <vt:lpstr>Virtual Machines</vt:lpstr>
      <vt:lpstr>Azure Virtual Machines</vt:lpstr>
      <vt:lpstr>Provisioning VM</vt:lpstr>
      <vt:lpstr>VM Gallery</vt:lpstr>
      <vt:lpstr>Virtual Machine Sizess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Key Improvements: Azure Virtual Machines (v2) </vt:lpstr>
      <vt:lpstr>VM Scale Sets</vt:lpstr>
      <vt:lpstr> </vt:lpstr>
      <vt:lpstr>Demo: Managing VMs using Azure portal</vt:lpstr>
      <vt:lpstr>Image Mobility</vt:lpstr>
      <vt:lpstr>VM Extensions</vt:lpstr>
      <vt:lpstr>Demo: Add an extension to a VM instance</vt:lpstr>
      <vt:lpstr>Data Persistence</vt:lpstr>
      <vt:lpstr>Disks and Images</vt:lpstr>
      <vt:lpstr>VM disk layout</vt:lpstr>
      <vt:lpstr>Temporary Drive Guidance</vt:lpstr>
      <vt:lpstr>Persistent Disks and Highly Durable</vt:lpstr>
      <vt:lpstr>PowerPoint Presentation</vt:lpstr>
      <vt:lpstr>PowerPoint Presentation</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Resource Groups</vt:lpstr>
      <vt:lpstr>Azure Resource Manager &amp; Resource Groups</vt:lpstr>
      <vt:lpstr>Azure Resource Manager</vt:lpstr>
      <vt:lpstr>Azure Resource Manager (ARM)</vt:lpstr>
      <vt:lpstr>Azure Resource Manager templates</vt:lpstr>
      <vt:lpstr>JSON files—simpler than they look Schema, content version, parameters, variables, resources, and outputs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David Benedic</dc:creator>
  <cp:lastModifiedBy>David Benedic</cp:lastModifiedBy>
  <cp:revision>72</cp:revision>
  <cp:lastPrinted>2014-03-26T17:46:13Z</cp:lastPrinted>
  <dcterms:created xsi:type="dcterms:W3CDTF">2015-04-27T14:53:15Z</dcterms:created>
  <dcterms:modified xsi:type="dcterms:W3CDTF">2016-10-16T18:02:11Z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